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1" r:id="rId5"/>
    <p:sldId id="262" r:id="rId6"/>
    <p:sldId id="263" r:id="rId7"/>
    <p:sldId id="256"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82" r:id="rId24"/>
    <p:sldId id="277" r:id="rId25"/>
    <p:sldId id="278" r:id="rId26"/>
    <p:sldId id="279" r:id="rId27"/>
    <p:sldId id="280"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F9A286-0466-4407-9E09-61DD6E37D744}"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9A286-0466-4407-9E09-61DD6E37D744}"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9A286-0466-4407-9E09-61DD6E37D744}"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669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7499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1722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0837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126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29795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42196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7782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9A286-0466-4407-9E09-61DD6E37D744}"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28029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51628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423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9A286-0466-4407-9E09-61DD6E37D744}"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9A286-0466-4407-9E09-61DD6E37D744}"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F9A286-0466-4407-9E09-61DD6E37D744}" type="datetimeFigureOut">
              <a:rPr lang="en-US" smtClean="0"/>
              <a:pPr/>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9A286-0466-4407-9E09-61DD6E37D744}" type="datetimeFigureOut">
              <a:rPr lang="en-US" smtClean="0"/>
              <a:pPr/>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9A286-0466-4407-9E09-61DD6E37D744}" type="datetimeFigureOut">
              <a:rPr lang="en-US" smtClean="0"/>
              <a:pPr/>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9A286-0466-4407-9E09-61DD6E37D744}"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9A286-0466-4407-9E09-61DD6E37D744}"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97F8-1300-4EF7-A0C2-0A3E7F291B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9A286-0466-4407-9E09-61DD6E37D744}" type="datetimeFigureOut">
              <a:rPr lang="en-US" smtClean="0"/>
              <a:pPr/>
              <a:t>7/26/2018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97F8-1300-4EF7-A0C2-0A3E7F291B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solidFill>
                  <a:prstClr val="black">
                    <a:tint val="75000"/>
                  </a:prstClr>
                </a:solidFill>
              </a:rPr>
              <a:pPr/>
              <a:t>26/07/2018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92702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9525"/>
            <a:ext cx="9144000" cy="684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254114"/>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terbaik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860957" y="2784157"/>
            <a:ext cx="7315200" cy="492443"/>
          </a:xfrm>
          <a:prstGeom prst="rect">
            <a:avLst/>
          </a:prstGeom>
          <a:solidFill>
            <a:srgbClr val="00B0F0">
              <a:alpha val="63000"/>
            </a:srgb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29298" y="1570112"/>
            <a:ext cx="7324102" cy="492443"/>
          </a:xfrm>
          <a:prstGeom prst="rect">
            <a:avLst/>
          </a:prstGeom>
          <a:solidFill>
            <a:schemeClr val="accent2">
              <a:alpha val="63000"/>
            </a:schemeClr>
          </a:solidFill>
          <a:ln w="38100">
            <a:solidFill>
              <a:schemeClr val="tx1"/>
            </a:solidFill>
          </a:ln>
        </p:spPr>
        <p:txBody>
          <a:bodyPr wrap="square">
            <a:spAutoFit/>
          </a:bodyP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Maaruf</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29298" y="4008512"/>
            <a:ext cx="7324102" cy="492443"/>
          </a:xfrm>
          <a:prstGeom prst="rect">
            <a:avLst/>
          </a:prstGeom>
          <a:solidFill>
            <a:schemeClr val="accent3">
              <a:alpha val="74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6096000" y="5837312"/>
            <a:ext cx="2880320" cy="79208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54226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317049"/>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Luqman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13:</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385608"/>
            <a:ext cx="8991600" cy="1938992"/>
          </a:xfrm>
          <a:prstGeom prst="rect">
            <a:avLst/>
          </a:prstGeom>
          <a:solidFill>
            <a:srgbClr val="00B0F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tatkala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Luqman</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berkata kepada anaknya, semasa ia memberi nasihat kepadanya: Wahai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anakku</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janganlah engkau mempersekutukan Allah sesungguhnya perbuatan syirik itu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satu kezaliman yang besar".</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345504" y="2659450"/>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قَالَ لُقْمَانُ لِابْنِهِ وَهُوَ يَعِظُهُ يَا بُنَيَّ لَا تُشْرِكْ بِاللَّهِ ۖ إِنَّ الشِّرْكَ لَظُلْمٌ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عَظِيمٌ.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304800" y="1574112"/>
            <a:ext cx="4320480" cy="1085338"/>
          </a:xfrm>
          <a:prstGeom prst="rightArrow">
            <a:avLst>
              <a:gd name="adj1" fmla="val 68182"/>
              <a:gd name="adj2" fmla="val 50000"/>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Nasihat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Luqmanul</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Hakim</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26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304800"/>
            <a:ext cx="7623659" cy="553998"/>
          </a:xfrm>
          <a:prstGeom prst="rect">
            <a:avLst/>
          </a:prstGeom>
        </p:spPr>
        <p:txBody>
          <a:bodyPr wrap="square">
            <a:spAutoFit/>
          </a:bodyPr>
          <a:lstStyle/>
          <a:p>
            <a:pPr lvl="0" algn="ctr"/>
            <a:r>
              <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Muhasabah</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7"/>
          <p:cNvSpPr/>
          <p:nvPr/>
        </p:nvSpPr>
        <p:spPr>
          <a:xfrm>
            <a:off x="152400" y="1691278"/>
            <a:ext cx="8839200" cy="2804522"/>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220802" tIns="220802" rIns="220802" bIns="220802" numCol="1" spcCol="1270" anchor="ctr" anchorCtr="0">
            <a:noAutofit/>
          </a:bodyPr>
          <a:lstStyle/>
          <a:p>
            <a:r>
              <a:rPr lang="ms-MY" sz="2800" b="1" dirty="0" err="1" smtClean="0">
                <a:solidFill>
                  <a:schemeClr val="bg1"/>
                </a:solidFill>
                <a:effectLst>
                  <a:glow rad="101600">
                    <a:schemeClr val="tx1">
                      <a:alpha val="60000"/>
                    </a:schemeClr>
                  </a:glow>
                  <a:outerShdw blurRad="38100" dist="38100" dir="2700000" algn="tl">
                    <a:srgbClr val="000000">
                      <a:alpha val="43137"/>
                    </a:srgbClr>
                  </a:outerShdw>
                </a:effectLst>
              </a:rPr>
              <a:t>Pernahkah</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 kita menasihati anak kita?</a:t>
            </a:r>
          </a:p>
          <a:p>
            <a:r>
              <a:rPr lang="ms-MY" sz="2800" b="1" dirty="0" err="1" smtClean="0">
                <a:solidFill>
                  <a:schemeClr val="bg1"/>
                </a:solidFill>
                <a:effectLst>
                  <a:glow rad="101600">
                    <a:schemeClr val="tx1">
                      <a:alpha val="60000"/>
                    </a:schemeClr>
                  </a:glow>
                  <a:outerShdw blurRad="38100" dist="38100" dir="2700000" algn="tl">
                    <a:srgbClr val="000000">
                      <a:alpha val="43137"/>
                    </a:srgbClr>
                  </a:outerShdw>
                </a:effectLst>
              </a:rPr>
              <a:t>Pernahkan</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 kita mengambil tahu siapa kawan-kawan anak?</a:t>
            </a:r>
          </a:p>
          <a:p>
            <a:r>
              <a:rPr lang="ms-MY" sz="2800" b="1" dirty="0" err="1" smtClean="0">
                <a:solidFill>
                  <a:schemeClr val="bg1"/>
                </a:solidFill>
                <a:effectLst>
                  <a:glow rad="101600">
                    <a:schemeClr val="tx1">
                      <a:alpha val="60000"/>
                    </a:schemeClr>
                  </a:glow>
                  <a:outerShdw blurRad="38100" dist="38100" dir="2700000" algn="tl">
                    <a:srgbClr val="000000">
                      <a:alpha val="43137"/>
                    </a:srgbClr>
                  </a:outerShdw>
                </a:effectLst>
              </a:rPr>
              <a:t>Pernahkan</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 kita melarang anak-anak balik lewat malam?</a:t>
            </a:r>
          </a:p>
        </p:txBody>
      </p:sp>
    </p:spTree>
    <p:extLst>
      <p:ext uri="{BB962C8B-B14F-4D97-AF65-F5344CB8AC3E}">
        <p14:creationId xmlns:p14="http://schemas.microsoft.com/office/powerpoint/2010/main" val="354226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304800"/>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Intipati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Luqmanul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Hakim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31998" y="1717802"/>
            <a:ext cx="7726202" cy="461665"/>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Jangan Mensyirikkan Allah</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772688" y="2304871"/>
            <a:ext cx="7704856" cy="1200329"/>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Memberi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kefahaman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anak-anak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tentang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keEsaan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Maha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mengetahui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dilakukan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Diamond 5"/>
          <p:cNvSpPr/>
          <p:nvPr/>
        </p:nvSpPr>
        <p:spPr>
          <a:xfrm>
            <a:off x="33264" y="1575371"/>
            <a:ext cx="864096" cy="792088"/>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1</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26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31998" y="2598003"/>
            <a:ext cx="7726202" cy="830997"/>
          </a:xfrm>
          <a:prstGeom prst="rect">
            <a:avLst/>
          </a:prstGeom>
          <a:solidFill>
            <a:srgbClr val="00B0F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Memastikan anak-anak mendirikan solat dengan sempurna.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304800"/>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Intipati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Luqmanul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Hakim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31998" y="1553734"/>
            <a:ext cx="7726202" cy="461665"/>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Mendirikan Solat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134344" y="3810000"/>
            <a:ext cx="7704856" cy="830997"/>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menyeru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menjauhi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kemungkaran</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Diamond 6"/>
          <p:cNvSpPr/>
          <p:nvPr/>
        </p:nvSpPr>
        <p:spPr>
          <a:xfrm>
            <a:off x="33264" y="1411303"/>
            <a:ext cx="864096" cy="792088"/>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2</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8" name="Diamond 7"/>
          <p:cNvSpPr/>
          <p:nvPr/>
        </p:nvSpPr>
        <p:spPr>
          <a:xfrm>
            <a:off x="76142" y="2707447"/>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26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2286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Luqman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17:</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904491"/>
            <a:ext cx="8991600" cy="2308324"/>
          </a:xfrm>
          <a:prstGeom prst="rect">
            <a:avLst/>
          </a:prstGeom>
          <a:solidFill>
            <a:srgbClr val="00B0F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anakku</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dirikanlah sembahyang, dan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suruhlah</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berbuat kebaikan, serta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laranglah</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daripada melakukan perbuatan yang mungkar, dan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bersabarlah</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atas segala yang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menimpamu</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Sesungguhnya yang demikian itu adalah dari perkara-perkara yang dikehendaki melakukannya”.</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345504" y="2178333"/>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بُنَيَّ أَقِمِ الصَّلَاةَ وَأْمُرْ بِالْمَعْرُوفِ وَانْهَ عَنِ الْمُنكَرِ وَاصْبِرْ عَلَىٰ مَا أَصَابَكَ ۖ إِنَّ ذَٰلِكَ مِنْ عَزْمِ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الْأُمُورِ.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226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31998" y="2756068"/>
            <a:ext cx="7726202" cy="461665"/>
          </a:xfrm>
          <a:prstGeom prst="rect">
            <a:avLst/>
          </a:prstGeom>
          <a:solidFill>
            <a:srgbClr val="00B0F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Melarang anak-anak bersikap sombong dan angkuh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304800"/>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Intipati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Luqmanul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Hakim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31998" y="1711799"/>
            <a:ext cx="7726202" cy="461665"/>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Membina Akhlak Yang Mulia</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Diamond 5"/>
          <p:cNvSpPr/>
          <p:nvPr/>
        </p:nvSpPr>
        <p:spPr>
          <a:xfrm>
            <a:off x="33264" y="1569368"/>
            <a:ext cx="864096" cy="792088"/>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3</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Diamond 6"/>
          <p:cNvSpPr/>
          <p:nvPr/>
        </p:nvSpPr>
        <p:spPr>
          <a:xfrm>
            <a:off x="76142" y="2865512"/>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26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2286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Luqman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18-19:</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873951"/>
            <a:ext cx="8991600" cy="2800767"/>
          </a:xfrm>
          <a:prstGeom prst="rect">
            <a:avLst/>
          </a:prstGeom>
          <a:solidFill>
            <a:srgbClr val="00B0F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janganlah engkau memalingkan </a:t>
            </a:r>
            <a:r>
              <a:rPr lang="ms-MY"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mukamu</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(kerana memandang rendah) kepada manusia, dan janganlah engkau berjalan di bumi dengan berlagak sombong; sesungguhnya Allah tidak suka kepada tiap-tiap orang yang sombong takbur, lagi membanggakan diri. Dan sederhanakanlah </a:t>
            </a:r>
            <a:r>
              <a:rPr lang="ms-MY"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langkahmu</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semasa berjalan, juga rendahkanlah </a:t>
            </a:r>
            <a:r>
              <a:rPr lang="ms-MY"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suaramu</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sesungguhnya seburuk-buruk suara ialah suara keldai”.</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16904" y="1353160"/>
            <a:ext cx="8991600" cy="2215991"/>
          </a:xfrm>
          <a:prstGeom prst="rect">
            <a:avLst/>
          </a:prstGeom>
          <a:solidFill>
            <a:schemeClr val="bg1">
              <a:alpha val="40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تُصَعِّرْ خَدَّكَ لِلنَّاسِ وَلَا تَمْشِ فِي الْأَرْضِ مَرَحًا ۖ إِنَّ اللَّهَ لَا يُحِبُّ كُلَّ مُخْتَالٍ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فَخُورٍ. وَاقْصِدْ </a:t>
            </a: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مَشْيِكَ وَاغْضُضْ مِن صَوْتِكَ ۚ إِنَّ أَنكَرَ الْأَصْوَاتِ لَصَوْتُ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الْحَمِيرِ.</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226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304800"/>
            <a:ext cx="4079304" cy="553998"/>
          </a:xfrm>
          <a:prstGeom prst="rect">
            <a:avLst/>
          </a:prstGeom>
        </p:spPr>
        <p:txBody>
          <a:bodyPr wrap="square">
            <a:spAutoFit/>
          </a:bodyPr>
          <a:lstStyle/>
          <a:p>
            <a:pPr algn="ct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Kesimpulannya</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03583" y="1857072"/>
            <a:ext cx="7726202"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Perlu ambil berat tentang pembinaan </a:t>
            </a:r>
            <a:endPar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diri anak-anak.</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731998" y="3055203"/>
            <a:ext cx="7726202"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Pastikan anak-anak dibangunkan dengan sempurna</a:t>
            </a:r>
          </a:p>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Tauhid, ibadah, akhlak</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685800" y="4198203"/>
            <a:ext cx="7726202"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Pastikan anak-anak menjadi aset berguna bagi agama, bangsa dan negara</a:t>
            </a:r>
          </a:p>
        </p:txBody>
      </p:sp>
    </p:spTree>
    <p:extLst>
      <p:ext uri="{BB962C8B-B14F-4D97-AF65-F5344CB8AC3E}">
        <p14:creationId xmlns:p14="http://schemas.microsoft.com/office/powerpoint/2010/main" val="354226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Kahfi</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46:</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887450"/>
            <a:ext cx="8991600" cy="1446550"/>
          </a:xfrm>
          <a:prstGeom prst="rect">
            <a:avLst/>
          </a:prstGeom>
          <a:solidFill>
            <a:srgbClr val="00B0F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 dan anak-anak adalah perhiasan kehidupan dunia tetapi amalan-amalan yang kekal lagi soleh </a:t>
            </a:r>
            <a:r>
              <a:rPr lang="ms-MY"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lebih baik pahalanya di sisi </a:t>
            </a:r>
            <a:r>
              <a:rPr lang="ms-MY"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lebih baik untuk menjadi harapan”.</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345504" y="2102133"/>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الْمَالُ وَالْبَنُونَ زِينَةُ الْحَيَاةِ الدُّنْيَا ۖ وَالْبَاقِيَاتُ الصَّالِحَاتُ خَيْرٌ عِندَ رَبِّكَ ثَوَابًا وَخَيْرٌ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أَمَلًا.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226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68760"/>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16903"/>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286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542269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1560016"/>
            <a:ext cx="8388424" cy="3477875"/>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اِنَّهُ</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الْغَفُوْرُ الرَّحِيم.</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226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8054824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571755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3048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5260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866382"/>
            <a:ext cx="857252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2269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74674"/>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4079319"/>
            <a:ext cx="864399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226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831553"/>
            <a:ext cx="9029760" cy="1569660"/>
          </a:xfrm>
          <a:prstGeom prst="rect">
            <a:avLst/>
          </a:prstGeom>
          <a:solidFill>
            <a:srgbClr val="002060">
              <a:alpha val="27000"/>
            </a:srgb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92691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6919"/>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4226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361891"/>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228600" y="4479429"/>
            <a:ext cx="8763000" cy="169277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menasihati</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tergolong</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kalangan</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2203608"/>
            <a:ext cx="9144000" cy="1754326"/>
          </a:xfrm>
          <a:prstGeom prst="rect">
            <a:avLst/>
          </a:prstGeom>
          <a:solidFill>
            <a:schemeClr val="tx1">
              <a:lumMod val="50000"/>
              <a:lumOff val="50000"/>
              <a:alpha val="52000"/>
            </a:schemeClr>
          </a:solidFill>
        </p:spPr>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أُوْصِيْكُمْ وَنَفْسِيْ بِتَقْوَى اللهِ وَطَاعَتِهِ لَعَلَّكُمْ تُفْلِحُوْنَ.</a:t>
            </a:r>
            <a:endPar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226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7870834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22860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4911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7665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2286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51045"/>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77831"/>
            <a:ext cx="9144000" cy="2092881"/>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2269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89513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3096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184240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86096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204057" y="1340768"/>
            <a:ext cx="8735886" cy="5447645"/>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اغْفِرْلَنَا ذُنُوْبَنَا وَلِوَالِدِيْنَا</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وَلِإِخْوَانِنَا الَّذِيْنَ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سَبَقُونَا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بِالإِيمَانِ، وَلَا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تَجْعَلْ فِي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قُلُوْبِنَا غِلَّا لِلَّذِيْنَ أَمَنُوْا، رَبَّنَا إِنَّكَ رَءُوْفُ الرَّحِيْم.</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fontAlgn="base">
              <a:spcBef>
                <a:spcPct val="0"/>
              </a:spcBef>
              <a:spcAft>
                <a:spcPct val="0"/>
              </a:spcAft>
              <a:defRPr/>
            </a:pPr>
            <a:endPar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Ampunilah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ibu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bapa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yang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peliharalah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hati-hati</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Pengasih</a:t>
            </a:r>
            <a:endPar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0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0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125063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234834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5503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251995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1052929"/>
            <a:ext cx="8856984" cy="5693866"/>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27</a:t>
            </a:r>
            <a:r>
              <a:rPr lang="en-MY" sz="1400" b="1" dirty="0" smtClean="0">
                <a:solidFill>
                  <a:prstClr val="black"/>
                </a:solidFill>
                <a:effectLst>
                  <a:outerShdw blurRad="38100" dist="38100" dir="2700000" algn="tl">
                    <a:srgbClr val="000000">
                      <a:alpha val="43137"/>
                    </a:srgbClr>
                  </a:outerShdw>
                </a:effectLst>
                <a:cs typeface="Arial" charset="0"/>
              </a:rPr>
              <a:t>/07/2018</a:t>
            </a: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ANAK ANUGERAH ILAHI</a:t>
            </a:r>
          </a:p>
          <a:p>
            <a:pPr algn="ctr">
              <a:defRPr/>
            </a:pPr>
            <a:endParaRPr lang="en-US" sz="900" b="1" dirty="0" smtClean="0">
              <a:solidFill>
                <a:prstClr val="black"/>
              </a:solidFill>
              <a:effectLst>
                <a:glow rad="101600">
                  <a:prstClr val="white">
                    <a:alpha val="60000"/>
                  </a:prstClr>
                </a:glow>
              </a:effectLst>
              <a:cs typeface="Arial" charset="0"/>
            </a:endParaRPr>
          </a:p>
          <a:p>
            <a:pPr algn="ctr">
              <a:defRPr/>
            </a:pPr>
            <a:endParaRPr lang="ar-SA" sz="900" b="1" dirty="0" smtClean="0">
              <a:solidFill>
                <a:prstClr val="black"/>
              </a:solidFill>
              <a:effectLst>
                <a:glow rad="101600">
                  <a:prstClr val="white">
                    <a:alpha val="60000"/>
                  </a:prstClr>
                </a:glow>
              </a:effectLst>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ANAK </a:t>
            </a:r>
            <a:r>
              <a:rPr lang="en-US" b="1" dirty="0" smtClean="0">
                <a:solidFill>
                  <a:prstClr val="black"/>
                </a:solidFill>
                <a:effectLst>
                  <a:glow rad="101600">
                    <a:prstClr val="white">
                      <a:alpha val="60000"/>
                    </a:prstClr>
                  </a:glow>
                </a:effectLst>
                <a:cs typeface="Arial" charset="0"/>
              </a:rPr>
              <a:t>ADALAH ANUGERAH, AMANAH DAN UJIAN  ALLAH. SEMUA ITU MENJADI </a:t>
            </a:r>
            <a:r>
              <a:rPr lang="en-US" b="1" smtClean="0">
                <a:solidFill>
                  <a:prstClr val="black"/>
                </a:solidFill>
                <a:effectLst>
                  <a:glow rad="101600">
                    <a:prstClr val="white">
                      <a:alpha val="60000"/>
                    </a:prstClr>
                  </a:glow>
                </a:effectLst>
                <a:cs typeface="Arial" charset="0"/>
              </a:rPr>
              <a:t>CABARAN KEPADA IBU </a:t>
            </a:r>
            <a:r>
              <a:rPr lang="en-US" b="1" dirty="0" smtClean="0">
                <a:solidFill>
                  <a:prstClr val="black"/>
                </a:solidFill>
                <a:effectLst>
                  <a:glow rad="101600">
                    <a:prstClr val="white">
                      <a:alpha val="60000"/>
                    </a:prstClr>
                  </a:glow>
                </a:effectLst>
                <a:cs typeface="Arial" charset="0"/>
              </a:rPr>
              <a:t>BAPA SAMA ADA DIA BENAR-BENAR KURNIAAN BERNILAI ATAU ANAK </a:t>
            </a:r>
            <a:r>
              <a:rPr lang="en-US" b="1" smtClean="0">
                <a:solidFill>
                  <a:prstClr val="black"/>
                </a:solidFill>
                <a:effectLst>
                  <a:glow rad="101600">
                    <a:prstClr val="white">
                      <a:alpha val="60000"/>
                    </a:prstClr>
                  </a:glow>
                </a:effectLst>
                <a:cs typeface="Arial" charset="0"/>
              </a:rPr>
              <a:t>YANG MEMBAWA </a:t>
            </a:r>
            <a:r>
              <a:rPr lang="en-US" b="1" dirty="0" smtClean="0">
                <a:solidFill>
                  <a:prstClr val="black"/>
                </a:solidFill>
                <a:effectLst>
                  <a:glow rad="101600">
                    <a:prstClr val="white">
                      <a:alpha val="60000"/>
                    </a:prstClr>
                  </a:glow>
                </a:effectLst>
                <a:cs typeface="Arial" charset="0"/>
              </a:rPr>
              <a:t>KESENGSARAAN. </a:t>
            </a:r>
          </a:p>
          <a:p>
            <a:pPr marL="342900" indent="-342900" algn="just">
              <a:buFontTx/>
              <a:buAutoNum type="arabicPeriod"/>
              <a:defRPr/>
            </a:pPr>
            <a:endParaRPr lang="en-US" b="1" dirty="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FENOMENA ANAK-ANAK PONTENG SEKOLAH,MENJADI MAT REMPIT DAN BERGAUL DENGAN KAWAN-KAWAN TIDAK BERMORAL HINGGA MENJADI PEROKOK DAN PENAGIH DADAH MERUPAKAN EPISOD MALANG KEPADA IBU BAPA.</a:t>
            </a: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JUSTERU, ANAK-ANAK PERLU DIDIDIK SUPAYA MEMBESAR SEBAGAI INSAN TERBAIK, BERIMAN DAN MENGAMALKAN BUDAYA MA’ARUF DAN ANTI MUNGKAR/MAKSIAT.</a:t>
            </a: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BERPANDUKAN WASIAT LUQMANUL </a:t>
            </a:r>
            <a:r>
              <a:rPr lang="en-US" b="1" dirty="0" smtClean="0">
                <a:solidFill>
                  <a:prstClr val="black"/>
                </a:solidFill>
                <a:effectLst>
                  <a:glow rad="101600">
                    <a:prstClr val="white">
                      <a:alpha val="60000"/>
                    </a:prstClr>
                  </a:glow>
                </a:effectLst>
                <a:cs typeface="Arial" charset="0"/>
              </a:rPr>
              <a:t>HAKIM TERHADAP </a:t>
            </a:r>
            <a:r>
              <a:rPr lang="en-US" b="1" dirty="0" smtClean="0">
                <a:solidFill>
                  <a:prstClr val="black"/>
                </a:solidFill>
                <a:effectLst>
                  <a:glow rad="101600">
                    <a:prstClr val="white">
                      <a:alpha val="60000"/>
                    </a:prstClr>
                  </a:glow>
                </a:effectLst>
                <a:cs typeface="Arial" charset="0"/>
              </a:rPr>
              <a:t>ANAKNYA, IBUBAPA BERTANGGUNGJAWAB MENDIDIK ANAK-ANAK KE ARAH:</a:t>
            </a:r>
            <a:endParaRPr lang="en-US" b="1" dirty="0" smtClean="0">
              <a:solidFill>
                <a:prstClr val="black"/>
              </a:solidFill>
              <a:effectLst>
                <a:glow rad="101600">
                  <a:prstClr val="white">
                    <a:alpha val="60000"/>
                  </a:prstClr>
                </a:glow>
              </a:effectLst>
              <a:cs typeface="Arial" charset="0"/>
            </a:endParaRP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   </a:t>
            </a:r>
            <a:r>
              <a:rPr lang="en-US" b="1" dirty="0" smtClean="0">
                <a:solidFill>
                  <a:prstClr val="black"/>
                </a:solidFill>
                <a:effectLst>
                  <a:glow rad="101600">
                    <a:prstClr val="white">
                      <a:alpha val="60000"/>
                    </a:prstClr>
                  </a:glow>
                </a:effectLst>
                <a:cs typeface="Arial" charset="0"/>
              </a:rPr>
              <a:t>MENTAUHIDKAN ALLAH</a:t>
            </a:r>
            <a:endParaRPr lang="en-US" b="1" dirty="0" smtClean="0">
              <a:solidFill>
                <a:prstClr val="black"/>
              </a:solidFill>
              <a:effectLst>
                <a:glow rad="101600">
                  <a:prstClr val="white">
                    <a:alpha val="60000"/>
                  </a:prstClr>
                </a:glow>
              </a:effectLst>
              <a:cs typeface="Arial" charset="0"/>
            </a:endParaRP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II) </a:t>
            </a:r>
            <a:r>
              <a:rPr lang="en-US" b="1" dirty="0" smtClean="0">
                <a:solidFill>
                  <a:prstClr val="black"/>
                </a:solidFill>
                <a:effectLst>
                  <a:glow rad="101600">
                    <a:prstClr val="white">
                      <a:alpha val="60000"/>
                    </a:prstClr>
                  </a:glow>
                </a:effectLst>
                <a:cs typeface="Arial" charset="0"/>
              </a:rPr>
              <a:t>PATUHI SYARA’ YANG BERMULA DENGAN KESETIAAN KEPADA SOLAT</a:t>
            </a:r>
            <a:endParaRPr lang="en-US" b="1" dirty="0" smtClean="0">
              <a:solidFill>
                <a:prstClr val="black"/>
              </a:solidFill>
              <a:effectLst>
                <a:glow rad="101600">
                  <a:prstClr val="white">
                    <a:alpha val="60000"/>
                  </a:prstClr>
                </a:glow>
              </a:effectLst>
              <a:cs typeface="Arial" charset="0"/>
            </a:endParaRP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III) </a:t>
            </a:r>
            <a:r>
              <a:rPr lang="en-US" b="1" dirty="0" smtClean="0">
                <a:solidFill>
                  <a:prstClr val="black"/>
                </a:solidFill>
                <a:effectLst>
                  <a:glow rad="101600">
                    <a:prstClr val="white">
                      <a:alpha val="60000"/>
                    </a:prstClr>
                  </a:glow>
                </a:effectLst>
                <a:cs typeface="Arial" charset="0"/>
              </a:rPr>
              <a:t>BERAKHLAK MULIA</a:t>
            </a:r>
            <a:endParaRPr lang="en-US" b="1" dirty="0" smtClean="0">
              <a:solidFill>
                <a:prstClr val="black"/>
              </a:solidFill>
              <a:effectLst>
                <a:glow rad="101600">
                  <a:prstClr val="white">
                    <a:alpha val="60000"/>
                  </a:prstClr>
                </a:glow>
              </a:effectLst>
              <a:cs typeface="Arial" charset="0"/>
            </a:endParaRPr>
          </a:p>
          <a:p>
            <a:pPr algn="just">
              <a:defRPr/>
            </a:pPr>
            <a:r>
              <a:rPr lang="en-US" b="1" dirty="0">
                <a:solidFill>
                  <a:prstClr val="black"/>
                </a:solidFill>
                <a:effectLst>
                  <a:glow rad="101600">
                    <a:prstClr val="white">
                      <a:alpha val="60000"/>
                    </a:prstClr>
                  </a:glow>
                </a:effectLst>
                <a:cs typeface="Arial" charset="0"/>
              </a:rPr>
              <a:t>	</a:t>
            </a:r>
            <a:endParaRPr lang="en-US"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630594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1524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22025"/>
            <a:ext cx="9144000" cy="1569660"/>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6889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226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9632" y="3048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911335"/>
            <a:ext cx="8316416" cy="1631216"/>
          </a:xfrm>
          <a:prstGeom prst="rect">
            <a:avLst/>
          </a:prstGeom>
          <a:solidFill>
            <a:schemeClr val="accent6">
              <a:lumMod val="50000"/>
              <a:alpha val="27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وَإِيَّايَ بِتَقْوَى الله،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927" y="4185315"/>
            <a:ext cx="9144000" cy="892552"/>
          </a:xfrm>
          <a:prstGeom prst="rect">
            <a:avLst/>
          </a:prstGeom>
          <a:solidFill>
            <a:srgbClr val="00B0F0">
              <a:alpha val="43000"/>
            </a:srgbClr>
          </a:solidFill>
          <a:ln w="57150">
            <a:noFill/>
          </a:ln>
        </p:spPr>
        <p:txBody>
          <a:bodyPr wrap="square">
            <a:spAutoFit/>
          </a:bodyPr>
          <a:lstStyle/>
          <a:p>
            <a:pPr algn="ctr"/>
            <a:r>
              <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 kepada Allah </a:t>
            </a:r>
            <a:endPar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 sebenar-benarnya.</a:t>
            </a:r>
            <a:endParaRPr lang="en-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4226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Anfal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28:</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297740"/>
            <a:ext cx="8991600" cy="1569660"/>
          </a:xfrm>
          <a:prstGeom prst="rect">
            <a:avLst/>
          </a:prstGeom>
          <a:solidFill>
            <a:srgbClr val="00B0F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ketahuilah bahawa harta benda kamu dan anak-anak kamu itu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hanyalah</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menjadi ujian, dan sesungguhnya di sisi Allah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jualah</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pahala yang besar”.</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345504" y="2571582"/>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وَاعْلَمُوا أَنَّمَا أَمْوَالُكُمْ وَأَوْلَادُكُمْ فِتْنَةٌ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عِندَهُ أَجْرٌ عَظِيمٌ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304800" y="1257644"/>
            <a:ext cx="4320480" cy="1085338"/>
          </a:xfrm>
          <a:prstGeom prst="rightArrow">
            <a:avLst>
              <a:gd name="adj1" fmla="val 68182"/>
              <a:gd name="adj2" fmla="val 50000"/>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Anak-anak merupakan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amanah dan ujian </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26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38808" y="3048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Sosial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Kalangan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Anak-anak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531576" y="3385066"/>
            <a:ext cx="6774224"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terjebak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gejala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negatif</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09800" y="3987463"/>
            <a:ext cx="5791200" cy="830997"/>
          </a:xfrm>
          <a:prstGeom prst="rect">
            <a:avLst/>
          </a:prstGeom>
          <a:solidFill>
            <a:schemeClr val="accent6">
              <a:lumMod val="50000"/>
              <a:alpha val="63000"/>
            </a:schemeClr>
          </a:solidFill>
          <a:ln w="38100">
            <a:solidFill>
              <a:schemeClr val="tx1"/>
            </a:solidFill>
          </a:ln>
        </p:spPr>
        <p:txBody>
          <a:bodyPr wrap="square">
            <a:spAutoFit/>
          </a:bodyPr>
          <a:lstStyle/>
          <a:p>
            <a:pPr marL="342900" indent="-342900">
              <a:buFontTx/>
              <a:buChar cha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Ponteng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sekolah</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marL="342900" indent="-342900">
              <a:buFontTx/>
              <a:buChar cha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Hisap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Rokok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p:txBody>
      </p:sp>
      <p:sp>
        <p:nvSpPr>
          <p:cNvPr id="6" name="Rectangle 5"/>
          <p:cNvSpPr/>
          <p:nvPr/>
        </p:nvSpPr>
        <p:spPr>
          <a:xfrm>
            <a:off x="434761" y="1861066"/>
            <a:ext cx="5068779" cy="1200329"/>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kepercayaan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namun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Right Arrow 6"/>
          <p:cNvSpPr/>
          <p:nvPr/>
        </p:nvSpPr>
        <p:spPr>
          <a:xfrm rot="19792240">
            <a:off x="1327606" y="3638926"/>
            <a:ext cx="805153" cy="982002"/>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26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Ali-Imran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110:</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458831"/>
            <a:ext cx="8991600" cy="2246769"/>
          </a:xfrm>
          <a:prstGeom prst="rect">
            <a:avLst/>
          </a:prstGeom>
          <a:solidFill>
            <a:srgbClr val="00B0F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 adalah sebaik-baik umat yang dilahirkan bagi (faedah) umat manusia, (kerana) kamu menyuruh berbuat segala perkara yang baik dan melarang daripada yang mungkar, serta kamu pula beriman kepada Allah. Dan kalaulah Ahli Kitab itu beriman, </a:t>
            </a:r>
            <a:r>
              <a:rPr lang="ms-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tentulah</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itu lebih baik bagi mereka. (Tetapi) di antara mereka ada yang beriman, dan kebanyakan mereka orang yang </a:t>
            </a:r>
            <a:r>
              <a:rPr lang="ms-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fasik</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345504" y="1296412"/>
            <a:ext cx="8534399" cy="3046988"/>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كُنتُمْ خَيْرَ أُمَّةٍ أُخْرِجَتْ لِلنَّاسِ تَأْمُرُونَ بِالْمَعْرُوفِ وَتَنْهَوْنَ عَنِ الْمُنكَرِ وَتُؤْمِنُونَ بِاللَّهِ ۗ وَلَوْ آمَنَ أَهْلُ الْكِتَابِ لَكَانَ خَيْرًا لَّهُم ۚ مِّنْهُمُ الْمُؤْمِنُونَ وَأَكْثَرُهُمُ الْفَاسِقُونَ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2269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1433</Words>
  <Application>Microsoft Office PowerPoint</Application>
  <PresentationFormat>On-screen Show (4:3)</PresentationFormat>
  <Paragraphs>147</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6</cp:revision>
  <dcterms:created xsi:type="dcterms:W3CDTF">2018-07-19T07:42:54Z</dcterms:created>
  <dcterms:modified xsi:type="dcterms:W3CDTF">2018-07-26T07:55:44Z</dcterms:modified>
</cp:coreProperties>
</file>